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9" r:id="rId5"/>
  </p:sldMasterIdLst>
  <p:notesMasterIdLst>
    <p:notesMasterId r:id="rId35"/>
  </p:notesMasterIdLst>
  <p:handoutMasterIdLst>
    <p:handoutMasterId r:id="rId36"/>
  </p:handoutMasterIdLst>
  <p:sldIdLst>
    <p:sldId id="281" r:id="rId6"/>
    <p:sldId id="287" r:id="rId7"/>
    <p:sldId id="296" r:id="rId8"/>
    <p:sldId id="277" r:id="rId9"/>
    <p:sldId id="297" r:id="rId10"/>
    <p:sldId id="298" r:id="rId11"/>
    <p:sldId id="260" r:id="rId12"/>
    <p:sldId id="299" r:id="rId13"/>
    <p:sldId id="300" r:id="rId14"/>
    <p:sldId id="302" r:id="rId15"/>
    <p:sldId id="303" r:id="rId16"/>
    <p:sldId id="304" r:id="rId17"/>
    <p:sldId id="305" r:id="rId18"/>
    <p:sldId id="257" r:id="rId19"/>
    <p:sldId id="294" r:id="rId20"/>
    <p:sldId id="295" r:id="rId21"/>
    <p:sldId id="262" r:id="rId22"/>
    <p:sldId id="306" r:id="rId23"/>
    <p:sldId id="261" r:id="rId24"/>
    <p:sldId id="263" r:id="rId25"/>
    <p:sldId id="264" r:id="rId26"/>
    <p:sldId id="259" r:id="rId27"/>
    <p:sldId id="265" r:id="rId28"/>
    <p:sldId id="267" r:id="rId29"/>
    <p:sldId id="266" r:id="rId30"/>
    <p:sldId id="284" r:id="rId31"/>
    <p:sldId id="286" r:id="rId32"/>
    <p:sldId id="269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 - Chi Ziheng" initials="SCZ" lastIdx="1" clrIdx="0">
    <p:extLst>
      <p:ext uri="{19B8F6BF-5375-455C-9EA6-DF929625EA0E}">
        <p15:presenceInfo xmlns:p15="http://schemas.microsoft.com/office/powerpoint/2012/main" userId="Student - Chi Zih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6357" autoAdjust="0"/>
  </p:normalViewPr>
  <p:slideViewPr>
    <p:cSldViewPr snapToGrid="0">
      <p:cViewPr varScale="1">
        <p:scale>
          <a:sx n="119" d="100"/>
          <a:sy n="119" d="100"/>
        </p:scale>
        <p:origin x="120" y="174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9T22:43:34.82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15-Dec-20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15-Dec-20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15-Dec-20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483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15-Dec-20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667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15-Dec-20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25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15-Dec-20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668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15-Dec-20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6885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15-Dec-20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1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15-Dec-20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1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15-Dec-20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77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15-Dec-20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5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15-Dec-20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863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15-Dec-20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33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15-Dec-20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2A327BD-9A9C-44C8-9536-F800C0DE3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2535" r="22535"/>
          <a:stretch>
            <a:fillRect/>
          </a:stretch>
        </p:blipFill>
        <p:spPr/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8495" y="-704808"/>
            <a:ext cx="4379976" cy="3611880"/>
          </a:xfrm>
        </p:spPr>
        <p:txBody>
          <a:bodyPr/>
          <a:lstStyle/>
          <a:p>
            <a:pPr algn="ctr"/>
            <a:r>
              <a:rPr lang="en-US" dirty="0"/>
              <a:t>Study Room Modelling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079" y="4620958"/>
            <a:ext cx="4178808" cy="521208"/>
          </a:xfrm>
        </p:spPr>
        <p:txBody>
          <a:bodyPr/>
          <a:lstStyle/>
          <a:p>
            <a:r>
              <a:rPr lang="en-US" dirty="0"/>
              <a:t>Team 30 : </a:t>
            </a:r>
          </a:p>
          <a:p>
            <a:endParaRPr lang="en-US" dirty="0"/>
          </a:p>
          <a:p>
            <a:r>
              <a:rPr lang="en-US" sz="1200" dirty="0"/>
              <a:t>Zi Heng 1003030</a:t>
            </a:r>
          </a:p>
          <a:p>
            <a:r>
              <a:rPr lang="en-US" sz="1200" dirty="0"/>
              <a:t>Wu Qi 1003624</a:t>
            </a:r>
          </a:p>
          <a:p>
            <a:r>
              <a:rPr lang="en-US" sz="1200" dirty="0"/>
              <a:t>Sabari 1002513</a:t>
            </a:r>
          </a:p>
          <a:p>
            <a:r>
              <a:rPr lang="en-US" sz="1200" dirty="0"/>
              <a:t>Ryan Wong 1001503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35840-AE89-4738-815B-59CF99412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"/>
          <a:stretch/>
        </p:blipFill>
        <p:spPr>
          <a:xfrm>
            <a:off x="289249" y="933061"/>
            <a:ext cx="6977181" cy="4113214"/>
          </a:xfrm>
          <a:prstGeom prst="rect">
            <a:avLst/>
          </a:prstGeom>
        </p:spPr>
      </p:pic>
      <p:sp>
        <p:nvSpPr>
          <p:cNvPr id="6" name="Title 1" descr="title">
            <a:extLst>
              <a:ext uri="{FF2B5EF4-FFF2-40B4-BE49-F238E27FC236}">
                <a16:creationId xmlns:a16="http://schemas.microsoft.com/office/drawing/2014/main" id="{F98E6986-D9DC-450B-A1C8-E51307264607}"/>
              </a:ext>
            </a:extLst>
          </p:cNvPr>
          <p:cNvSpPr txBox="1">
            <a:spLocks/>
          </p:cNvSpPr>
          <p:nvPr/>
        </p:nvSpPr>
        <p:spPr>
          <a:xfrm>
            <a:off x="531845" y="5467739"/>
            <a:ext cx="11128310" cy="1198196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Simio’s inbuilt widgets allow accurate and visual-friendly data presentation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We built on it to provide model users with clear representation of each stat.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46AB8-4D24-47E8-949F-B9CE12B4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763" y="1576884"/>
            <a:ext cx="3098042" cy="859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6C034-D686-4710-8FF1-B6F16D19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764" y="2699920"/>
            <a:ext cx="3098042" cy="729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33C08-3EF8-4062-B7F2-C72F7C540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763" y="3692316"/>
            <a:ext cx="3098042" cy="78503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CA973BC-34EA-41AE-815B-CEA9CAD060B5}"/>
              </a:ext>
            </a:extLst>
          </p:cNvPr>
          <p:cNvSpPr/>
          <p:nvPr/>
        </p:nvSpPr>
        <p:spPr>
          <a:xfrm>
            <a:off x="5014675" y="1035698"/>
            <a:ext cx="2491273" cy="943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F9282C-1563-4CFC-A716-8611EB647944}"/>
              </a:ext>
            </a:extLst>
          </p:cNvPr>
          <p:cNvSpPr/>
          <p:nvPr/>
        </p:nvSpPr>
        <p:spPr>
          <a:xfrm>
            <a:off x="7856376" y="742571"/>
            <a:ext cx="3900195" cy="471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959B69-FDD0-46EC-B362-4F3DB359FAF3}"/>
              </a:ext>
            </a:extLst>
          </p:cNvPr>
          <p:cNvCxnSpPr>
            <a:stCxn id="11" idx="0"/>
            <a:endCxn id="12" idx="0"/>
          </p:cNvCxnSpPr>
          <p:nvPr/>
        </p:nvCxnSpPr>
        <p:spPr>
          <a:xfrm flipV="1">
            <a:off x="6260312" y="742571"/>
            <a:ext cx="3546162" cy="293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CB6BFE-14FB-4D83-965E-85D8F6F71557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5187820" y="1754155"/>
            <a:ext cx="3239726" cy="3010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05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E30B41-4F2B-44BB-8103-25EAC117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750550"/>
            <a:ext cx="7940728" cy="4717189"/>
          </a:xfrm>
          <a:prstGeom prst="rect">
            <a:avLst/>
          </a:prstGeom>
        </p:spPr>
      </p:pic>
      <p:sp>
        <p:nvSpPr>
          <p:cNvPr id="6" name="Title 1" descr="title">
            <a:extLst>
              <a:ext uri="{FF2B5EF4-FFF2-40B4-BE49-F238E27FC236}">
                <a16:creationId xmlns:a16="http://schemas.microsoft.com/office/drawing/2014/main" id="{F98E6986-D9DC-450B-A1C8-E51307264607}"/>
              </a:ext>
            </a:extLst>
          </p:cNvPr>
          <p:cNvSpPr txBox="1">
            <a:spLocks/>
          </p:cNvSpPr>
          <p:nvPr/>
        </p:nvSpPr>
        <p:spPr>
          <a:xfrm>
            <a:off x="531845" y="5467739"/>
            <a:ext cx="11128310" cy="1198196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Once run, the model self-generates all the data we need to evaluate the situation and make decisions.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09018-495F-4489-AA3A-C7F65AC3CAAD}"/>
              </a:ext>
            </a:extLst>
          </p:cNvPr>
          <p:cNvSpPr txBox="1"/>
          <p:nvPr/>
        </p:nvSpPr>
        <p:spPr>
          <a:xfrm>
            <a:off x="7276526" y="2586933"/>
            <a:ext cx="3670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Y-axis: Number of students </a:t>
            </a:r>
          </a:p>
          <a:p>
            <a:r>
              <a:rPr lang="en-SG" dirty="0"/>
              <a:t>Blue: in groups of 4 currently using the study rooms</a:t>
            </a:r>
          </a:p>
          <a:p>
            <a:r>
              <a:rPr lang="en-SG" dirty="0"/>
              <a:t>Red: total number of students that failed to find a seat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F3867-99A3-4499-BCFC-50E79EB7EA32}"/>
              </a:ext>
            </a:extLst>
          </p:cNvPr>
          <p:cNvSpPr txBox="1"/>
          <p:nvPr/>
        </p:nvSpPr>
        <p:spPr>
          <a:xfrm>
            <a:off x="7276526" y="4523793"/>
            <a:ext cx="3789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X-axis: Relative time scale from 9am to 9pm.</a:t>
            </a:r>
          </a:p>
        </p:txBody>
      </p:sp>
    </p:spTree>
    <p:extLst>
      <p:ext uri="{BB962C8B-B14F-4D97-AF65-F5344CB8AC3E}">
        <p14:creationId xmlns:p14="http://schemas.microsoft.com/office/powerpoint/2010/main" val="356441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5E904-86CD-47DF-8C3D-AEB68FA2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288" y="302227"/>
            <a:ext cx="3764606" cy="556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46F9E-5894-4E0A-B788-C1A5121C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99" y="834339"/>
            <a:ext cx="6994218" cy="2157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E12FD5-310C-47C5-ABC6-A7F00CB88CA0}"/>
              </a:ext>
            </a:extLst>
          </p:cNvPr>
          <p:cNvSpPr txBox="1"/>
          <p:nvPr/>
        </p:nvSpPr>
        <p:spPr>
          <a:xfrm>
            <a:off x="8758018" y="5787018"/>
            <a:ext cx="204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Seat Utilization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33E6A-3359-43BD-AEC4-BD8DCDB77AB8}"/>
              </a:ext>
            </a:extLst>
          </p:cNvPr>
          <p:cNvSpPr txBox="1"/>
          <p:nvPr/>
        </p:nvSpPr>
        <p:spPr>
          <a:xfrm>
            <a:off x="2789596" y="2668269"/>
            <a:ext cx="317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Current students and students that failed to find seats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09018-495F-4489-AA3A-C7F65AC3CAAD}"/>
              </a:ext>
            </a:extLst>
          </p:cNvPr>
          <p:cNvSpPr txBox="1"/>
          <p:nvPr/>
        </p:nvSpPr>
        <p:spPr>
          <a:xfrm>
            <a:off x="528106" y="426978"/>
            <a:ext cx="3789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Examples of Data collectable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66121-F569-4DEC-9C4D-DACBEE3AD553}"/>
              </a:ext>
            </a:extLst>
          </p:cNvPr>
          <p:cNvSpPr txBox="1"/>
          <p:nvPr/>
        </p:nvSpPr>
        <p:spPr>
          <a:xfrm>
            <a:off x="4985769" y="4332124"/>
            <a:ext cx="317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Extractable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3F6664-1847-4E29-A1FD-CEFA80E7C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3" t="5600" r="9460"/>
          <a:stretch/>
        </p:blipFill>
        <p:spPr>
          <a:xfrm>
            <a:off x="296453" y="3429000"/>
            <a:ext cx="4986286" cy="29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4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B09018-495F-4489-AA3A-C7F65AC3CAAD}"/>
              </a:ext>
            </a:extLst>
          </p:cNvPr>
          <p:cNvSpPr txBox="1"/>
          <p:nvPr/>
        </p:nvSpPr>
        <p:spPr>
          <a:xfrm>
            <a:off x="528106" y="426978"/>
            <a:ext cx="3789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Just Click “Run”!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B5069-C798-43AF-8ED5-C69830B0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5" y="1088182"/>
            <a:ext cx="9710057" cy="5461907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B6E807E0-FD69-44FF-8BA9-EA1E65B2780F}"/>
              </a:ext>
            </a:extLst>
          </p:cNvPr>
          <p:cNvSpPr/>
          <p:nvPr/>
        </p:nvSpPr>
        <p:spPr>
          <a:xfrm>
            <a:off x="858417" y="1287625"/>
            <a:ext cx="905070" cy="643812"/>
          </a:xfrm>
          <a:prstGeom prst="star5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3598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451" y="1188098"/>
            <a:ext cx="548640" cy="548640"/>
          </a:xfrm>
        </p:spPr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255" y="1873682"/>
            <a:ext cx="2834640" cy="3368675"/>
          </a:xfrm>
        </p:spPr>
        <p:txBody>
          <a:bodyPr/>
          <a:lstStyle/>
          <a:p>
            <a:r>
              <a:rPr lang="en-US" dirty="0"/>
              <a:t>Operational assumptions:</a:t>
            </a:r>
          </a:p>
          <a:p>
            <a:r>
              <a:rPr lang="en-GB" dirty="0"/>
              <a:t>Assumption 1: Student will only come with group size 1,2,4</a:t>
            </a:r>
          </a:p>
          <a:p>
            <a:r>
              <a:rPr lang="en-GB" dirty="0"/>
              <a:t>Assumption 2: Students will use the seats that match their group size (2 students cannot use four pax seat)</a:t>
            </a:r>
          </a:p>
          <a:p>
            <a:r>
              <a:rPr lang="en-GB" dirty="0"/>
              <a:t>Assumption 3: Students that come in as a group will always roughly leave at the same time</a:t>
            </a:r>
          </a:p>
          <a:p>
            <a:r>
              <a:rPr lang="en-GB" dirty="0"/>
              <a:t>Assumption 4: Students will choose available seats as close to exit as possible (fill in the first level and then second level and then third level) </a:t>
            </a:r>
          </a:p>
          <a:p>
            <a:r>
              <a:rPr lang="en-GB" dirty="0"/>
              <a:t>Assumption 5: Students interarrival time follows exponential distribution (different Mean</a:t>
            </a:r>
          </a:p>
          <a:p>
            <a:r>
              <a:rPr lang="en-GB" dirty="0"/>
              <a:t>Assumption 6: Students study time follow normal distribution (2.5,0.02) (unit: hours)</a:t>
            </a:r>
            <a:endParaRPr lang="en-US" dirty="0"/>
          </a:p>
          <a:p>
            <a:endParaRPr lang="en-US" dirty="0"/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5309" y="1188098"/>
            <a:ext cx="548640" cy="548640"/>
          </a:xfrm>
        </p:spPr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7227" y="1873681"/>
            <a:ext cx="2834640" cy="3368675"/>
          </a:xfrm>
        </p:spPr>
        <p:txBody>
          <a:bodyPr/>
          <a:lstStyle/>
          <a:p>
            <a:r>
              <a:rPr lang="en-US" dirty="0"/>
              <a:t>Tracked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Students 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current number of students of each type (individual, pair, group of 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students of each type that failed to find a seat to study.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utilization of each seat type throughout the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specific stats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ople laughing at a laptop screen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Picture Placeholder 4" descr="group of students at graduation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University is one of the most valuable experiences of our lives.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By modelling the utilization of the spaces, we can ensure that universities are conducive educational spaces for all students in its halls.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411" y="1785219"/>
            <a:ext cx="9558909" cy="879928"/>
          </a:xfrm>
        </p:spPr>
        <p:txBody>
          <a:bodyPr/>
          <a:lstStyle/>
          <a:p>
            <a:r>
              <a:rPr lang="en-US" b="0" dirty="0"/>
              <a:t>Moving on to our </a:t>
            </a:r>
            <a:r>
              <a:rPr lang="en-US" sz="4400" dirty="0"/>
              <a:t>Model Output Statistical Analysis</a:t>
            </a:r>
            <a:endParaRPr lang="en-US" b="0" dirty="0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622E-205B-457C-9284-347EC6796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522119"/>
            <a:ext cx="8770571" cy="134526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Terminating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13027-6DF1-4FE7-96E8-03FBE2E9F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0240" y="4106488"/>
            <a:ext cx="4160520" cy="2088397"/>
          </a:xfrm>
        </p:spPr>
        <p:txBody>
          <a:bodyPr>
            <a:normAutofit/>
          </a:bodyPr>
          <a:lstStyle/>
          <a:p>
            <a:r>
              <a:rPr lang="en-US" sz="1400" dirty="0"/>
              <a:t>Question1: With 95% confidence level, what is the estimate of the average number of students failed to find seats so that it’s not deviate from the true mean by a small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25BC-4A11-402B-90D5-D5F9A2C9D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9260" y="4106488"/>
            <a:ext cx="4160520" cy="1482026"/>
          </a:xfrm>
        </p:spPr>
        <p:txBody>
          <a:bodyPr>
            <a:normAutofit/>
          </a:bodyPr>
          <a:lstStyle/>
          <a:p>
            <a:r>
              <a:rPr lang="en-US" sz="1400" dirty="0"/>
              <a:t>Question2: How many new seats should be added to decease the number of students failed to find seats to a reasonably small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3A984-16A9-4F3F-A9AB-E6A6233EB7B9}"/>
              </a:ext>
            </a:extLst>
          </p:cNvPr>
          <p:cNvSpPr txBox="1"/>
          <p:nvPr/>
        </p:nvSpPr>
        <p:spPr>
          <a:xfrm>
            <a:off x="1920240" y="2654087"/>
            <a:ext cx="885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Important observation: A significant number of students come in group of 2 and 4 fail to find a place to study, thus left the library</a:t>
            </a:r>
          </a:p>
        </p:txBody>
      </p:sp>
    </p:spTree>
    <p:extLst>
      <p:ext uri="{BB962C8B-B14F-4D97-AF65-F5344CB8AC3E}">
        <p14:creationId xmlns:p14="http://schemas.microsoft.com/office/powerpoint/2010/main" val="4042742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7CFE-D093-4388-8F67-BD657CB7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79F8F5-D4ED-424F-BB7D-31ACA2A46646}"/>
                  </a:ext>
                </a:extLst>
              </p:cNvPr>
              <p:cNvSpPr txBox="1"/>
              <p:nvPr/>
            </p:nvSpPr>
            <p:spPr>
              <a:xfrm>
                <a:off x="1806599" y="2591718"/>
                <a:ext cx="899785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"/>
                    <a:ea typeface="+mn-ea"/>
                    <a:cs typeface="+mn-cs"/>
                  </a:rPr>
                  <a:t>To obtain an estimate   of z = E|X| such that P(|   - z| &lt; </a:t>
                </a: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12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ε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"/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"/>
                    <a:ea typeface="+mn-ea"/>
                    <a:cs typeface="+mn-cs"/>
                  </a:rPr>
                  <a:t> 1 -alpha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"/>
                    <a:ea typeface="+mn-ea"/>
                    <a:cs typeface="+mn-cs"/>
                  </a:rPr>
                  <a:t>Analysis: How many simulation runs should we perform so that within 95% confidence level the estimate of average number of group 4 students being rejected does not deviate from the true mean value by 2? Similarly, how many simulation runs required for 2 students in group and single student?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79F8F5-D4ED-424F-BB7D-31ACA2A46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99" y="2591718"/>
                <a:ext cx="8997852" cy="1754326"/>
              </a:xfrm>
              <a:prstGeom prst="rect">
                <a:avLst/>
              </a:prstGeom>
              <a:blipFill>
                <a:blip r:embed="rId2"/>
                <a:stretch>
                  <a:fillRect l="-542" t="-2778" r="-1287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Z bar">
            <a:extLst>
              <a:ext uri="{FF2B5EF4-FFF2-40B4-BE49-F238E27FC236}">
                <a16:creationId xmlns:a16="http://schemas.microsoft.com/office/drawing/2014/main" id="{B92EDAFE-2530-4083-B32F-B1D3E0DA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745" y="2663907"/>
            <a:ext cx="100623" cy="1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Z bar">
            <a:extLst>
              <a:ext uri="{FF2B5EF4-FFF2-40B4-BE49-F238E27FC236}">
                <a16:creationId xmlns:a16="http://schemas.microsoft.com/office/drawing/2014/main" id="{3FD6FBE5-5857-41BC-A360-94403165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420" y="2669647"/>
            <a:ext cx="100623" cy="1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81AABE-F6CA-4CBF-B801-81337DA1F5A3}"/>
              </a:ext>
            </a:extLst>
          </p:cNvPr>
          <p:cNvSpPr txBox="1"/>
          <p:nvPr/>
        </p:nvSpPr>
        <p:spPr>
          <a:xfrm>
            <a:off x="1874323" y="4564184"/>
            <a:ext cx="9610901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Procedure: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We make 100 simulation runs to get 100 realizations of z value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Gradually increase the number of runs until our 95 % confidence interval is smaller than 8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Return the mean value of the statistic based on current number of runs </a:t>
            </a:r>
          </a:p>
        </p:txBody>
      </p:sp>
    </p:spTree>
    <p:extLst>
      <p:ext uri="{BB962C8B-B14F-4D97-AF65-F5344CB8AC3E}">
        <p14:creationId xmlns:p14="http://schemas.microsoft.com/office/powerpoint/2010/main" val="217764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2DF23B-68A5-41DB-9CDC-44B3E2B3D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381" y="1703265"/>
            <a:ext cx="3733800" cy="45529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10B17-C1D2-4229-82C6-CCF9C773A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0216" y="4147994"/>
            <a:ext cx="3481050" cy="1387274"/>
          </a:xfrm>
        </p:spPr>
        <p:txBody>
          <a:bodyPr/>
          <a:lstStyle/>
          <a:p>
            <a:r>
              <a:rPr lang="en-US" dirty="0"/>
              <a:t>We initialize our simulation experiments with 95% confidence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4FDED-6B84-448C-B9C6-1F61F90B5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38" y="438993"/>
            <a:ext cx="8765196" cy="91598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225D29-28D9-4606-AD3B-E8F18212A947}"/>
              </a:ext>
            </a:extLst>
          </p:cNvPr>
          <p:cNvSpPr/>
          <p:nvPr/>
        </p:nvSpPr>
        <p:spPr>
          <a:xfrm>
            <a:off x="883138" y="4618892"/>
            <a:ext cx="2117970" cy="187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E3A235C-7917-4D8E-A82D-7B454CDC146D}"/>
              </a:ext>
            </a:extLst>
          </p:cNvPr>
          <p:cNvSpPr txBox="1">
            <a:spLocks/>
          </p:cNvSpPr>
          <p:nvPr/>
        </p:nvSpPr>
        <p:spPr>
          <a:xfrm>
            <a:off x="6096000" y="1869810"/>
            <a:ext cx="3610708" cy="1248528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400"/>
              </a:spcBef>
              <a:buFont typeface="Corbel" panose="020B0503020204020204" pitchFamily="34" charset="0"/>
              <a:buNone/>
              <a:defRPr sz="16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2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0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0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0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0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Corbel" panose="020B0503020204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Start simulation experiment with 100 runs at the beginning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5DAFFF-1179-40F8-A85E-AD05556ACC11}"/>
              </a:ext>
            </a:extLst>
          </p:cNvPr>
          <p:cNvSpPr/>
          <p:nvPr/>
        </p:nvSpPr>
        <p:spPr>
          <a:xfrm>
            <a:off x="2680637" y="716992"/>
            <a:ext cx="1449050" cy="64086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C412B9-A23C-4BD8-90D5-A3180F50B50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405162" y="1357854"/>
            <a:ext cx="2620500" cy="650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6F7DAC-8051-4070-AA85-E22895AF8575}"/>
              </a:ext>
            </a:extLst>
          </p:cNvPr>
          <p:cNvCxnSpPr>
            <a:cxnSpLocks/>
          </p:cNvCxnSpPr>
          <p:nvPr/>
        </p:nvCxnSpPr>
        <p:spPr>
          <a:xfrm flipV="1">
            <a:off x="3219938" y="4712677"/>
            <a:ext cx="20945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16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Our Group sought to model the utilization of study facilities by students in their institutions, specifically in SUTD.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D2738-88CF-436C-80C5-EEFADF48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3" y="1875301"/>
            <a:ext cx="11152178" cy="168760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097097-4C14-4142-BB13-379DA3F9C66C}"/>
              </a:ext>
            </a:extLst>
          </p:cNvPr>
          <p:cNvSpPr/>
          <p:nvPr/>
        </p:nvSpPr>
        <p:spPr>
          <a:xfrm>
            <a:off x="1244295" y="2518887"/>
            <a:ext cx="713240" cy="106350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4038F-38A4-4569-B38E-A43D5F0990F5}"/>
              </a:ext>
            </a:extLst>
          </p:cNvPr>
          <p:cNvSpPr txBox="1"/>
          <p:nvPr/>
        </p:nvSpPr>
        <p:spPr>
          <a:xfrm>
            <a:off x="609704" y="453157"/>
            <a:ext cx="1982421" cy="1009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Each row represents the statistic summary of the number of students rejected from different groups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7A7299-9097-42F6-B5ED-883123D5E86A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1600915" y="1463040"/>
            <a:ext cx="0" cy="105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AD7349-51ED-402D-8FF3-B2A6AF667CE3}"/>
              </a:ext>
            </a:extLst>
          </p:cNvPr>
          <p:cNvSpPr/>
          <p:nvPr/>
        </p:nvSpPr>
        <p:spPr>
          <a:xfrm>
            <a:off x="5436331" y="2703021"/>
            <a:ext cx="832211" cy="94705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BFC315-9A90-4AC1-8BF5-DEACFA77D754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219629" y="3616851"/>
            <a:ext cx="1234222" cy="77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5F131E-CAAA-437F-8F32-7DA9E0EDC2CB}"/>
              </a:ext>
            </a:extLst>
          </p:cNvPr>
          <p:cNvSpPr txBox="1"/>
          <p:nvPr/>
        </p:nvSpPr>
        <p:spPr>
          <a:xfrm>
            <a:off x="3228418" y="4390377"/>
            <a:ext cx="1982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We can find the half width of the confidence interval from this column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2D1060-F26B-495A-977E-68F0E5C31164}"/>
              </a:ext>
            </a:extLst>
          </p:cNvPr>
          <p:cNvSpPr txBox="1"/>
          <p:nvPr/>
        </p:nvSpPr>
        <p:spPr>
          <a:xfrm>
            <a:off x="6668718" y="4020228"/>
            <a:ext cx="51628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69996">
                    <a:lumMod val="75000"/>
                  </a:srgb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Result: Based on the first 100 simulation experiment runs, we can conclude that under 95% confidence level, 22 students of group 2, and 2 single students will fail to find a seat within give accuracy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69996">
                  <a:lumMod val="75000"/>
                </a:srgbClr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69996">
                    <a:lumMod val="75000"/>
                  </a:srgb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However, we cannot draw a conclusion about students of group size 4 since the half width of the confidence interval is greater than 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873D965-40BD-4A66-B0BF-F05F46C44E3E}"/>
              </a:ext>
            </a:extLst>
          </p:cNvPr>
          <p:cNvSpPr/>
          <p:nvPr/>
        </p:nvSpPr>
        <p:spPr>
          <a:xfrm>
            <a:off x="2086183" y="2713380"/>
            <a:ext cx="832210" cy="602314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BF6BF1-CB9B-4DE8-A4F4-FB3A8BD3A9B8}"/>
              </a:ext>
            </a:extLst>
          </p:cNvPr>
          <p:cNvSpPr/>
          <p:nvPr/>
        </p:nvSpPr>
        <p:spPr>
          <a:xfrm>
            <a:off x="5437922" y="2703021"/>
            <a:ext cx="832210" cy="602314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4ABD593-1605-44AB-A51F-2EF214451F6A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>
            <a:off x="6270132" y="3004178"/>
            <a:ext cx="398586" cy="19239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BD95AF-AA7E-4E9A-BB8D-EAF21D35F24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949934" y="3021496"/>
            <a:ext cx="3718784" cy="19066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7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27EBB5-5671-46FB-9C37-0F395207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02" y="1172308"/>
            <a:ext cx="10258425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7FB7F-D40D-4FE5-B4E6-8A9BE22C4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02" y="3230534"/>
            <a:ext cx="10570308" cy="2326898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ACE6BB-553E-403B-9E1A-AF3AE0E4143B}"/>
              </a:ext>
            </a:extLst>
          </p:cNvPr>
          <p:cNvSpPr/>
          <p:nvPr/>
        </p:nvSpPr>
        <p:spPr>
          <a:xfrm>
            <a:off x="890954" y="2266462"/>
            <a:ext cx="3055815" cy="27744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5B7870-E79E-4AAD-9B98-7BCCD3C118B0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2418862" y="781538"/>
            <a:ext cx="801076" cy="14849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DA14D7-AA62-46D0-BF57-0F85F42DDA8F}"/>
              </a:ext>
            </a:extLst>
          </p:cNvPr>
          <p:cNvSpPr txBox="1"/>
          <p:nvPr/>
        </p:nvSpPr>
        <p:spPr>
          <a:xfrm>
            <a:off x="890954" y="498697"/>
            <a:ext cx="6621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We increase the number of simulation runs by 10 for the second scenario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5E8AB1-7659-4CD1-A8C7-5D5A0E41FA91}"/>
              </a:ext>
            </a:extLst>
          </p:cNvPr>
          <p:cNvSpPr/>
          <p:nvPr/>
        </p:nvSpPr>
        <p:spPr>
          <a:xfrm>
            <a:off x="765382" y="4955118"/>
            <a:ext cx="10474727" cy="60231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6D8F05C-17D9-4554-987B-5BD45725CCE8}"/>
              </a:ext>
            </a:extLst>
          </p:cNvPr>
          <p:cNvSpPr/>
          <p:nvPr/>
        </p:nvSpPr>
        <p:spPr>
          <a:xfrm>
            <a:off x="6002745" y="5337908"/>
            <a:ext cx="871415" cy="2195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D3725D-E944-4A3C-AFC9-BA2000F14990}"/>
              </a:ext>
            </a:extLst>
          </p:cNvPr>
          <p:cNvCxnSpPr>
            <a:cxnSpLocks/>
          </p:cNvCxnSpPr>
          <p:nvPr/>
        </p:nvCxnSpPr>
        <p:spPr>
          <a:xfrm flipH="1">
            <a:off x="6002745" y="5557432"/>
            <a:ext cx="421502" cy="3827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36C858B-09FC-48EC-B194-9B0C34747E97}"/>
              </a:ext>
            </a:extLst>
          </p:cNvPr>
          <p:cNvSpPr txBox="1"/>
          <p:nvPr/>
        </p:nvSpPr>
        <p:spPr>
          <a:xfrm>
            <a:off x="1078353" y="5953680"/>
            <a:ext cx="102297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This time we have arrived at the half confidence interval smaller than 2,  therefore, we can conclude that with 95% confidence level and 110 simulation runs, the estimate of average number of group 4 students failed to find seats is 16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A84B0A-6AEF-4D10-BD50-32E15ACF7A3B}"/>
              </a:ext>
            </a:extLst>
          </p:cNvPr>
          <p:cNvSpPr/>
          <p:nvPr/>
        </p:nvSpPr>
        <p:spPr>
          <a:xfrm>
            <a:off x="2512648" y="5318183"/>
            <a:ext cx="871415" cy="2195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B7C34F-E3DE-4FA9-B1C4-91501F43CFC0}"/>
              </a:ext>
            </a:extLst>
          </p:cNvPr>
          <p:cNvCxnSpPr>
            <a:cxnSpLocks/>
          </p:cNvCxnSpPr>
          <p:nvPr/>
        </p:nvCxnSpPr>
        <p:spPr>
          <a:xfrm flipH="1">
            <a:off x="1666068" y="5570890"/>
            <a:ext cx="1259239" cy="907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947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571EE18-3318-46B2-B6D0-C4B3E12B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633" y="2972606"/>
            <a:ext cx="5457053" cy="3757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92ED7-F380-4E76-B963-100D93D17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08" y="128155"/>
            <a:ext cx="10646899" cy="1925841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Question2: How many new seats should be added so that the number of group 2 and 4 students being rejected will not exceed 5 with current confidence level and accuracy?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ABF96-7BB9-44C0-9127-245E5807F981}"/>
              </a:ext>
            </a:extLst>
          </p:cNvPr>
          <p:cNvSpPr txBox="1"/>
          <p:nvPr/>
        </p:nvSpPr>
        <p:spPr>
          <a:xfrm>
            <a:off x="990208" y="2524370"/>
            <a:ext cx="1021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Approach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：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Add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one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more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4-pax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seat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and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more 2-pax seat and rerun 110 simulations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CF6FDA-D57B-45BE-B36E-1C63C811187F}"/>
              </a:ext>
            </a:extLst>
          </p:cNvPr>
          <p:cNvSpPr/>
          <p:nvPr/>
        </p:nvSpPr>
        <p:spPr>
          <a:xfrm>
            <a:off x="5757253" y="4464363"/>
            <a:ext cx="893640" cy="5765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0A238C-3068-47EE-9815-9142EAD3E525}"/>
              </a:ext>
            </a:extLst>
          </p:cNvPr>
          <p:cNvSpPr/>
          <p:nvPr/>
        </p:nvSpPr>
        <p:spPr>
          <a:xfrm>
            <a:off x="6204073" y="5820332"/>
            <a:ext cx="597877" cy="5765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B8D82E-2CB5-41CD-9BBE-DBB6249F7444}"/>
              </a:ext>
            </a:extLst>
          </p:cNvPr>
          <p:cNvSpPr txBox="1"/>
          <p:nvPr/>
        </p:nvSpPr>
        <p:spPr>
          <a:xfrm>
            <a:off x="1670314" y="4279697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Newly added seats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D04496-DB46-4C5D-B22D-7EF8FBEC6A9F}"/>
              </a:ext>
            </a:extLst>
          </p:cNvPr>
          <p:cNvCxnSpPr>
            <a:cxnSpLocks/>
            <a:stCxn id="13" idx="1"/>
            <a:endCxn id="19" idx="3"/>
          </p:cNvCxnSpPr>
          <p:nvPr/>
        </p:nvCxnSpPr>
        <p:spPr>
          <a:xfrm flipH="1" flipV="1">
            <a:off x="3975753" y="4464363"/>
            <a:ext cx="1781500" cy="2882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937B44-1C74-41B7-AC31-6EE25C855719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 flipV="1">
            <a:off x="3975753" y="4464363"/>
            <a:ext cx="2228320" cy="16442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407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6029FC-0145-43A9-8033-528431352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131" y="1576185"/>
            <a:ext cx="8679809" cy="11527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5FE6AD-9272-4D97-B98C-8E65A955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31" y="3350724"/>
            <a:ext cx="8679809" cy="1713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2E4D69-BD82-4F3D-ADF6-9B6B2D85504B}"/>
              </a:ext>
            </a:extLst>
          </p:cNvPr>
          <p:cNvSpPr txBox="1"/>
          <p:nvPr/>
        </p:nvSpPr>
        <p:spPr>
          <a:xfrm>
            <a:off x="1421893" y="711312"/>
            <a:ext cx="380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We run another 110 simulations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BB31E7-60BA-4BD9-933B-BA1C41FC0083}"/>
              </a:ext>
            </a:extLst>
          </p:cNvPr>
          <p:cNvSpPr/>
          <p:nvPr/>
        </p:nvSpPr>
        <p:spPr>
          <a:xfrm>
            <a:off x="3712838" y="2476802"/>
            <a:ext cx="1518303" cy="2521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400C14-4A48-4D97-A7F5-EDA7E3D60722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H="1" flipV="1">
            <a:off x="3326517" y="1080644"/>
            <a:ext cx="1145473" cy="13961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FCCACD-B3EF-4D2F-B388-126BA2FE56D5}"/>
              </a:ext>
            </a:extLst>
          </p:cNvPr>
          <p:cNvSpPr/>
          <p:nvPr/>
        </p:nvSpPr>
        <p:spPr>
          <a:xfrm>
            <a:off x="3328204" y="4370241"/>
            <a:ext cx="907733" cy="25646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12921D-A76C-4825-8842-A9935E8C5171}"/>
              </a:ext>
            </a:extLst>
          </p:cNvPr>
          <p:cNvSpPr/>
          <p:nvPr/>
        </p:nvSpPr>
        <p:spPr>
          <a:xfrm>
            <a:off x="3328204" y="4788364"/>
            <a:ext cx="907733" cy="25646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2B8835-B0B1-41DC-9C3B-2CA9166BD9ED}"/>
              </a:ext>
            </a:extLst>
          </p:cNvPr>
          <p:cNvSpPr txBox="1"/>
          <p:nvPr/>
        </p:nvSpPr>
        <p:spPr>
          <a:xfrm>
            <a:off x="1001085" y="5552440"/>
            <a:ext cx="4775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AF80">
                    <a:lumMod val="75000"/>
                  </a:srgbClr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However, the result shows both values are greater than 5, meaning that with current confidence level and accuracy, there are still more than 5 students from group size 4 and 2 cannot find seat throughout the day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73EB0B-D9A2-464C-9501-1CBDE177134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751015" y="4498475"/>
            <a:ext cx="577189" cy="10539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979779-0E27-4484-A89C-86331DCB3AE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388685" y="5044831"/>
            <a:ext cx="393386" cy="5076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FDD0C3-8539-4032-B7E9-2513C3856AEE}"/>
              </a:ext>
            </a:extLst>
          </p:cNvPr>
          <p:cNvSpPr txBox="1"/>
          <p:nvPr/>
        </p:nvSpPr>
        <p:spPr>
          <a:xfrm>
            <a:off x="6184416" y="5668536"/>
            <a:ext cx="456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We need to add more seats!!</a:t>
            </a:r>
          </a:p>
        </p:txBody>
      </p:sp>
    </p:spTree>
    <p:extLst>
      <p:ext uri="{BB962C8B-B14F-4D97-AF65-F5344CB8AC3E}">
        <p14:creationId xmlns:p14="http://schemas.microsoft.com/office/powerpoint/2010/main" val="232719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6DF88-AEF5-4C2B-B655-70D488229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98" y="2159731"/>
            <a:ext cx="7392360" cy="4135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35B87-5043-46E9-A325-556E21F5A0B9}"/>
              </a:ext>
            </a:extLst>
          </p:cNvPr>
          <p:cNvSpPr txBox="1"/>
          <p:nvPr/>
        </p:nvSpPr>
        <p:spPr>
          <a:xfrm>
            <a:off x="1025972" y="788858"/>
            <a:ext cx="99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We add two more 2-pax seat and one more 4-pax seat and run 110 simulations again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470844-8110-41D8-B6D9-3E0022A801A6}"/>
              </a:ext>
            </a:extLst>
          </p:cNvPr>
          <p:cNvCxnSpPr>
            <a:cxnSpLocks/>
          </p:cNvCxnSpPr>
          <p:nvPr/>
        </p:nvCxnSpPr>
        <p:spPr>
          <a:xfrm flipH="1" flipV="1">
            <a:off x="4099302" y="3742841"/>
            <a:ext cx="401385" cy="8203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A43D2B-C3D5-4F5C-93A8-F952E7B9F830}"/>
              </a:ext>
            </a:extLst>
          </p:cNvPr>
          <p:cNvSpPr/>
          <p:nvPr/>
        </p:nvSpPr>
        <p:spPr>
          <a:xfrm>
            <a:off x="4161295" y="4572851"/>
            <a:ext cx="678782" cy="5415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BFA94E-3BFC-46C6-9EB7-ED3436E33B62}"/>
              </a:ext>
            </a:extLst>
          </p:cNvPr>
          <p:cNvSpPr/>
          <p:nvPr/>
        </p:nvSpPr>
        <p:spPr>
          <a:xfrm>
            <a:off x="6284562" y="5488807"/>
            <a:ext cx="490219" cy="5415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C2C708-6384-4CEE-9076-E9E4D4366537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099302" y="3742841"/>
            <a:ext cx="2430370" cy="17459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D23059-F295-42CA-85B7-17AD64E33907}"/>
              </a:ext>
            </a:extLst>
          </p:cNvPr>
          <p:cNvSpPr txBox="1"/>
          <p:nvPr/>
        </p:nvSpPr>
        <p:spPr>
          <a:xfrm>
            <a:off x="2638958" y="3373509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Newly added seats</a:t>
            </a:r>
          </a:p>
        </p:txBody>
      </p:sp>
    </p:spTree>
    <p:extLst>
      <p:ext uri="{BB962C8B-B14F-4D97-AF65-F5344CB8AC3E}">
        <p14:creationId xmlns:p14="http://schemas.microsoft.com/office/powerpoint/2010/main" val="1622163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800AE8-D2EC-4C08-B400-69A20F4CBAC9}"/>
              </a:ext>
            </a:extLst>
          </p:cNvPr>
          <p:cNvSpPr txBox="1"/>
          <p:nvPr/>
        </p:nvSpPr>
        <p:spPr>
          <a:xfrm>
            <a:off x="1025972" y="788858"/>
            <a:ext cx="99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We add two more 2-pax seat and one more 4-pax seat and run 110 simulations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5E426-D2CB-44CF-B9D0-00894EFD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72" y="1698678"/>
            <a:ext cx="9141621" cy="1425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99311-CD49-4052-8B48-F5929899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03" y="3421318"/>
            <a:ext cx="9335822" cy="18555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2BEBF8-49A2-4FDB-8196-3976FE814312}"/>
              </a:ext>
            </a:extLst>
          </p:cNvPr>
          <p:cNvSpPr/>
          <p:nvPr/>
        </p:nvSpPr>
        <p:spPr>
          <a:xfrm>
            <a:off x="2569766" y="4765723"/>
            <a:ext cx="797169" cy="57833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CE2B32-EBE5-4845-AF4B-8D6DE9BF9F7D}"/>
              </a:ext>
            </a:extLst>
          </p:cNvPr>
          <p:cNvCxnSpPr>
            <a:cxnSpLocks/>
          </p:cNvCxnSpPr>
          <p:nvPr/>
        </p:nvCxnSpPr>
        <p:spPr>
          <a:xfrm flipV="1">
            <a:off x="3994205" y="1206923"/>
            <a:ext cx="226646" cy="14187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D39AD9-788F-4930-AA0C-564D15A36D8A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2968351" y="5344062"/>
            <a:ext cx="36927" cy="517254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C503FF-B7FF-4061-90C5-27F9FFFFE0BB}"/>
              </a:ext>
            </a:extLst>
          </p:cNvPr>
          <p:cNvSpPr txBox="1"/>
          <p:nvPr/>
        </p:nvSpPr>
        <p:spPr>
          <a:xfrm>
            <a:off x="31048" y="5861316"/>
            <a:ext cx="594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This time we have achieved total number of students rejected less than 5 for all groups with low variance !!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0CB547-6CDD-453E-9FE4-2957DBF1EF21}"/>
              </a:ext>
            </a:extLst>
          </p:cNvPr>
          <p:cNvSpPr/>
          <p:nvPr/>
        </p:nvSpPr>
        <p:spPr>
          <a:xfrm>
            <a:off x="5368931" y="4765722"/>
            <a:ext cx="720748" cy="57833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47E015-1819-4198-986C-E53DCB88EDED}"/>
              </a:ext>
            </a:extLst>
          </p:cNvPr>
          <p:cNvCxnSpPr>
            <a:cxnSpLocks/>
            <a:stCxn id="16" idx="1"/>
            <a:endCxn id="15" idx="0"/>
          </p:cNvCxnSpPr>
          <p:nvPr/>
        </p:nvCxnSpPr>
        <p:spPr>
          <a:xfrm flipH="1">
            <a:off x="3005278" y="5054892"/>
            <a:ext cx="2363653" cy="806424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2E6843-21F7-4DE9-B4F6-E8743423CE9F}"/>
              </a:ext>
            </a:extLst>
          </p:cNvPr>
          <p:cNvSpPr txBox="1"/>
          <p:nvPr/>
        </p:nvSpPr>
        <p:spPr>
          <a:xfrm>
            <a:off x="6645014" y="5458104"/>
            <a:ext cx="46776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Conclusion: If we want to have less than 5 students be rejected throughout the day, we need to add 4 2-pax seats and 2 4-pax seat, but our model is always scalable to cater to different requirements!!!</a:t>
            </a:r>
          </a:p>
        </p:txBody>
      </p:sp>
    </p:spTree>
    <p:extLst>
      <p:ext uri="{BB962C8B-B14F-4D97-AF65-F5344CB8AC3E}">
        <p14:creationId xmlns:p14="http://schemas.microsoft.com/office/powerpoint/2010/main" val="4196524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comparison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SG" dirty="0"/>
              <a:t>We want to compare the performance of two systems – the current system and the system with one more study table in terms of the balance between student satisfaction and the overhead of additional facilities. </a:t>
            </a:r>
          </a:p>
          <a:p>
            <a:endParaRPr lang="en-SG" dirty="0"/>
          </a:p>
          <a:p>
            <a:r>
              <a:rPr lang="en-SG" dirty="0"/>
              <a:t>Adding additional study table will not only decrease the number of students being rejected, but also decrease the utilization of the corresponding type of study table.</a:t>
            </a:r>
          </a:p>
        </p:txBody>
      </p: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dirty="0"/>
              <a:t> The trade-off between the two factors is defined as </a:t>
            </a:r>
            <a:r>
              <a:rPr lang="el-GR" b="1" dirty="0"/>
              <a:t>μ</a:t>
            </a:r>
            <a:r>
              <a:rPr lang="en-SG" b="1" dirty="0"/>
              <a:t> = a·X1 - b·X2</a:t>
            </a:r>
            <a:r>
              <a:rPr lang="en-SG" dirty="0"/>
              <a:t>, where </a:t>
            </a:r>
          </a:p>
          <a:p>
            <a:r>
              <a:rPr lang="en-SG" dirty="0"/>
              <a:t>X1 -- the number of students in different group size rejected by the system in one simulation; </a:t>
            </a:r>
          </a:p>
          <a:p>
            <a:r>
              <a:rPr lang="en-SG" dirty="0"/>
              <a:t>X2 -- the average utilization of each type of study table;</a:t>
            </a:r>
          </a:p>
          <a:p>
            <a:r>
              <a:rPr lang="en-SG" dirty="0"/>
              <a:t>a  -- the significance coefficient of X1;</a:t>
            </a:r>
          </a:p>
          <a:p>
            <a:r>
              <a:rPr lang="en-SG" dirty="0"/>
              <a:t>b – the significance coefficient of X2.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0C83CB5-748F-49CB-B9D3-D2CA989F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309" y="923330"/>
            <a:ext cx="3570209" cy="9233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D6D3A4-580E-4C24-BC2E-F83C06CF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5981"/>
            <a:ext cx="12115800" cy="1895475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EE752CC-A0AB-4E9D-8BDF-530C67EF1D08}"/>
              </a:ext>
            </a:extLst>
          </p:cNvPr>
          <p:cNvSpPr txBox="1">
            <a:spLocks/>
          </p:cNvSpPr>
          <p:nvPr/>
        </p:nvSpPr>
        <p:spPr>
          <a:xfrm>
            <a:off x="38100" y="0"/>
            <a:ext cx="8770571" cy="923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Modeling 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72AAF-22F4-4879-953D-529448385F86}"/>
              </a:ext>
            </a:extLst>
          </p:cNvPr>
          <p:cNvSpPr txBox="1"/>
          <p:nvPr/>
        </p:nvSpPr>
        <p:spPr>
          <a:xfrm>
            <a:off x="4245831" y="829272"/>
            <a:ext cx="6498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E.g. a = 2, b = 800</a:t>
            </a:r>
          </a:p>
          <a:p>
            <a:endParaRPr lang="en-SG" dirty="0"/>
          </a:p>
          <a:p>
            <a:r>
              <a:rPr lang="en-SG" dirty="0"/>
              <a:t>To put the value of study table utilization to the same level as number of students being rejected.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A068A6-9F91-488B-8A2A-2AE2FC92BA07}"/>
              </a:ext>
            </a:extLst>
          </p:cNvPr>
          <p:cNvSpPr txBox="1"/>
          <p:nvPr/>
        </p:nvSpPr>
        <p:spPr>
          <a:xfrm>
            <a:off x="772357" y="4495592"/>
            <a:ext cx="113434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20 simulation runs were ran to get the average utilization of table with different capacity and the number of students  being rejected of different group size.</a:t>
            </a:r>
          </a:p>
          <a:p>
            <a:endParaRPr lang="en-SG" dirty="0"/>
          </a:p>
          <a:p>
            <a:r>
              <a:rPr lang="el-GR" dirty="0"/>
              <a:t>μ</a:t>
            </a:r>
            <a:r>
              <a:rPr lang="en-SG" dirty="0"/>
              <a:t> is calculated by </a:t>
            </a:r>
            <a:r>
              <a:rPr lang="el-GR" b="1" dirty="0"/>
              <a:t>μ</a:t>
            </a:r>
            <a:r>
              <a:rPr lang="en-SG" b="1" dirty="0"/>
              <a:t> = a·X1 - b·X2 </a:t>
            </a:r>
            <a:r>
              <a:rPr lang="en-SG" dirty="0"/>
              <a:t>from each simulation run. The small the value of </a:t>
            </a:r>
            <a:r>
              <a:rPr lang="el-GR" dirty="0"/>
              <a:t>μ</a:t>
            </a:r>
            <a:r>
              <a:rPr lang="en-SG" dirty="0"/>
              <a:t> is, the undesired the system is.</a:t>
            </a:r>
          </a:p>
          <a:p>
            <a:endParaRPr lang="en-SG" dirty="0"/>
          </a:p>
          <a:p>
            <a:r>
              <a:rPr lang="en-SG" dirty="0"/>
              <a:t>The same process was done on a new system with one more study table. </a:t>
            </a:r>
            <a:r>
              <a:rPr lang="el-GR" dirty="0"/>
              <a:t>μ1᾽</a:t>
            </a:r>
            <a:r>
              <a:rPr lang="en-SG" dirty="0"/>
              <a:t>, </a:t>
            </a:r>
            <a:r>
              <a:rPr lang="el-GR" dirty="0"/>
              <a:t>μ</a:t>
            </a:r>
            <a:r>
              <a:rPr lang="en-SG" dirty="0"/>
              <a:t>2</a:t>
            </a:r>
            <a:r>
              <a:rPr lang="el-GR" dirty="0"/>
              <a:t>᾽</a:t>
            </a:r>
            <a:r>
              <a:rPr lang="en-SG" dirty="0"/>
              <a:t> and </a:t>
            </a:r>
            <a:r>
              <a:rPr lang="el-GR" dirty="0"/>
              <a:t>μ</a:t>
            </a:r>
            <a:r>
              <a:rPr lang="en-SG" dirty="0"/>
              <a:t>3</a:t>
            </a:r>
            <a:r>
              <a:rPr lang="el-GR" dirty="0"/>
              <a:t>᾽</a:t>
            </a:r>
            <a:r>
              <a:rPr lang="en-SG" dirty="0"/>
              <a:t> was obtained.</a:t>
            </a:r>
          </a:p>
        </p:txBody>
      </p:sp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A967F4-D2CC-47E0-B21F-A12FFD86D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9" y="988615"/>
            <a:ext cx="3419475" cy="1400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27910-2348-4630-8283-FFB8DAB7C4B3}"/>
              </a:ext>
            </a:extLst>
          </p:cNvPr>
          <p:cNvSpPr txBox="1"/>
          <p:nvPr/>
        </p:nvSpPr>
        <p:spPr>
          <a:xfrm>
            <a:off x="4063512" y="1217573"/>
            <a:ext cx="323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Z = </a:t>
            </a:r>
            <a:r>
              <a:rPr lang="el-GR" dirty="0"/>
              <a:t>μ -μ᾽</a:t>
            </a:r>
            <a:r>
              <a:rPr lang="en-SG" dirty="0"/>
              <a:t>.Thus,</a:t>
            </a:r>
          </a:p>
          <a:p>
            <a:r>
              <a:rPr lang="en-SG" dirty="0"/>
              <a:t>    Z1 = </a:t>
            </a:r>
            <a:r>
              <a:rPr lang="el-GR" dirty="0"/>
              <a:t>μ</a:t>
            </a:r>
            <a:r>
              <a:rPr lang="en-SG" dirty="0"/>
              <a:t>1</a:t>
            </a:r>
            <a:r>
              <a:rPr lang="el-GR" dirty="0"/>
              <a:t> –</a:t>
            </a:r>
            <a:r>
              <a:rPr lang="en-SG" dirty="0"/>
              <a:t> </a:t>
            </a:r>
            <a:r>
              <a:rPr lang="el-GR" dirty="0"/>
              <a:t>μ</a:t>
            </a:r>
            <a:r>
              <a:rPr lang="en-SG" dirty="0"/>
              <a:t>1</a:t>
            </a:r>
            <a:r>
              <a:rPr lang="el-GR" dirty="0"/>
              <a:t>᾽</a:t>
            </a:r>
            <a:endParaRPr lang="en-SG" dirty="0"/>
          </a:p>
          <a:p>
            <a:r>
              <a:rPr lang="en-SG" dirty="0"/>
              <a:t>    Z2 = </a:t>
            </a:r>
            <a:r>
              <a:rPr lang="el-GR" dirty="0"/>
              <a:t>μ</a:t>
            </a:r>
            <a:r>
              <a:rPr lang="en-SG" dirty="0"/>
              <a:t>2 </a:t>
            </a:r>
            <a:r>
              <a:rPr lang="el-GR" dirty="0"/>
              <a:t>-</a:t>
            </a:r>
            <a:r>
              <a:rPr lang="en-SG" dirty="0"/>
              <a:t> </a:t>
            </a:r>
            <a:r>
              <a:rPr lang="el-GR" dirty="0"/>
              <a:t>μ</a:t>
            </a:r>
            <a:r>
              <a:rPr lang="en-SG" dirty="0"/>
              <a:t>2</a:t>
            </a:r>
            <a:r>
              <a:rPr lang="el-GR" dirty="0"/>
              <a:t>᾽</a:t>
            </a:r>
            <a:endParaRPr lang="en-SG" dirty="0"/>
          </a:p>
          <a:p>
            <a:r>
              <a:rPr lang="en-SG" dirty="0"/>
              <a:t>    Z3= </a:t>
            </a:r>
            <a:r>
              <a:rPr lang="el-GR" dirty="0"/>
              <a:t>μ</a:t>
            </a:r>
            <a:r>
              <a:rPr lang="en-SG" dirty="0"/>
              <a:t>3</a:t>
            </a:r>
            <a:r>
              <a:rPr lang="el-GR" dirty="0"/>
              <a:t> –</a:t>
            </a:r>
            <a:r>
              <a:rPr lang="en-SG" dirty="0"/>
              <a:t> </a:t>
            </a:r>
            <a:r>
              <a:rPr lang="el-GR" dirty="0"/>
              <a:t>μ</a:t>
            </a:r>
            <a:r>
              <a:rPr lang="en-SG" dirty="0"/>
              <a:t>3</a:t>
            </a:r>
            <a:r>
              <a:rPr lang="el-GR" dirty="0"/>
              <a:t>᾽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A9E08-A846-4935-B31C-7CD57AB4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589" y="726541"/>
            <a:ext cx="3237613" cy="14518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29DC9A-90BB-4921-80BB-BACB3FE3D7A5}"/>
              </a:ext>
            </a:extLst>
          </p:cNvPr>
          <p:cNvSpPr txBox="1">
            <a:spLocks/>
          </p:cNvSpPr>
          <p:nvPr/>
        </p:nvSpPr>
        <p:spPr>
          <a:xfrm>
            <a:off x="38100" y="0"/>
            <a:ext cx="8770571" cy="923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Modeling process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0708D4-3225-4482-9E0B-65119C955FFC}"/>
              </a:ext>
            </a:extLst>
          </p:cNvPr>
          <p:cNvGrpSpPr/>
          <p:nvPr/>
        </p:nvGrpSpPr>
        <p:grpSpPr>
          <a:xfrm>
            <a:off x="7049861" y="2298364"/>
            <a:ext cx="310718" cy="453906"/>
            <a:chOff x="4953740" y="2971051"/>
            <a:chExt cx="310718" cy="453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5F99B2-1079-4141-B550-CE9D736505AF}"/>
                </a:ext>
              </a:extLst>
            </p:cNvPr>
            <p:cNvSpPr txBox="1"/>
            <p:nvPr/>
          </p:nvSpPr>
          <p:spPr>
            <a:xfrm>
              <a:off x="4953740" y="2971051"/>
              <a:ext cx="310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¯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E14EB7-47F2-4B41-AC2D-6E6CB1F6CE54}"/>
                </a:ext>
              </a:extLst>
            </p:cNvPr>
            <p:cNvSpPr txBox="1"/>
            <p:nvPr/>
          </p:nvSpPr>
          <p:spPr>
            <a:xfrm>
              <a:off x="4958179" y="3055625"/>
              <a:ext cx="150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Z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1824FDB-80BD-4560-99BF-6A1F28D1AA83}"/>
              </a:ext>
            </a:extLst>
          </p:cNvPr>
          <p:cNvSpPr txBox="1"/>
          <p:nvPr/>
        </p:nvSpPr>
        <p:spPr>
          <a:xfrm>
            <a:off x="7268709" y="23268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is the mean of the sum of Z value for 20 simulation runs.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5C96B-63B8-4E72-9E01-6EE11E9ECCD6}"/>
              </a:ext>
            </a:extLst>
          </p:cNvPr>
          <p:cNvSpPr txBox="1"/>
          <p:nvPr/>
        </p:nvSpPr>
        <p:spPr>
          <a:xfrm>
            <a:off x="7016454" y="2902233"/>
            <a:ext cx="35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</a:t>
            </a:r>
            <a:r>
              <a:rPr lang="en-SG" dirty="0"/>
              <a:t> is the standard deviation of all</a:t>
            </a:r>
            <a:r>
              <a:rPr lang="el-GR" dirty="0"/>
              <a:t> </a:t>
            </a:r>
            <a:r>
              <a:rPr lang="en-SG" dirty="0"/>
              <a:t>Z values.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FB3EFA-AEA1-4BF3-93DF-8955CA353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20" y="3133806"/>
            <a:ext cx="4735491" cy="10776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D305B1-E0D3-46BC-B80B-81C461720DD8}"/>
              </a:ext>
            </a:extLst>
          </p:cNvPr>
          <p:cNvSpPr txBox="1"/>
          <p:nvPr/>
        </p:nvSpPr>
        <p:spPr>
          <a:xfrm>
            <a:off x="5172077" y="3931640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The confidence interval is calculated by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0D5B0B-EA14-4802-A91C-A19F62C04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246" y="4356964"/>
            <a:ext cx="3590925" cy="504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3E6201-AE8C-47E5-B3E2-2F19135D59D5}"/>
              </a:ext>
            </a:extLst>
          </p:cNvPr>
          <p:cNvSpPr txBox="1"/>
          <p:nvPr/>
        </p:nvSpPr>
        <p:spPr>
          <a:xfrm>
            <a:off x="682301" y="4716570"/>
            <a:ext cx="1110329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/>
              <a:t>Conclusion</a:t>
            </a:r>
          </a:p>
          <a:p>
            <a:endParaRPr lang="en-SG" sz="800" b="1" u="sng" dirty="0"/>
          </a:p>
          <a:p>
            <a:r>
              <a:rPr lang="en-SG" dirty="0"/>
              <a:t>If the value interval of Z is below 0 , system 1 has a smaller </a:t>
            </a:r>
            <a:r>
              <a:rPr lang="el-GR" dirty="0"/>
              <a:t>μ</a:t>
            </a:r>
            <a:r>
              <a:rPr lang="en-SG" dirty="0"/>
              <a:t> value compared with system 2. Then, system 1 is preferable;</a:t>
            </a:r>
          </a:p>
          <a:p>
            <a:endParaRPr lang="en-SG" sz="800" dirty="0"/>
          </a:p>
          <a:p>
            <a:r>
              <a:rPr lang="en-SG" dirty="0"/>
              <a:t>If the value interval of Z is above 0 , system 1 has a larger </a:t>
            </a:r>
            <a:r>
              <a:rPr lang="el-GR" dirty="0"/>
              <a:t>μ</a:t>
            </a:r>
            <a:r>
              <a:rPr lang="en-SG" dirty="0"/>
              <a:t> value compared with system 2. Then, system 2 is preferable;</a:t>
            </a:r>
          </a:p>
          <a:p>
            <a:endParaRPr lang="en-SG" b="1" u="sng" dirty="0"/>
          </a:p>
        </p:txBody>
      </p:sp>
    </p:spTree>
    <p:extLst>
      <p:ext uri="{BB962C8B-B14F-4D97-AF65-F5344CB8AC3E}">
        <p14:creationId xmlns:p14="http://schemas.microsoft.com/office/powerpoint/2010/main" val="3854815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Placeholder 15" descr="stack of books on the ground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 descr="slide number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29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 descr="title">
            <a:extLst>
              <a:ext uri="{FF2B5EF4-FFF2-40B4-BE49-F238E27FC236}">
                <a16:creationId xmlns:a16="http://schemas.microsoft.com/office/drawing/2014/main" id="{454B3A05-9497-4D63-895D-2CD16E824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285" y="1739925"/>
            <a:ext cx="4379976" cy="3378148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Using Simio, we create a model of study rooms and how students' groups of different sizes could utilize spaces available. 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*The model’s logic can be easily scaled to match any real place and accurately model them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F818DC-BF91-4F95-9E41-7D51471B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840" y="1569003"/>
            <a:ext cx="6613321" cy="37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6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 descr="title">
            <a:extLst>
              <a:ext uri="{FF2B5EF4-FFF2-40B4-BE49-F238E27FC236}">
                <a16:creationId xmlns:a16="http://schemas.microsoft.com/office/drawing/2014/main" id="{49DB9BCB-62DD-45C4-B768-5157CB59B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963" y="245454"/>
            <a:ext cx="4379976" cy="2156181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Like SUTD’s Library, our model has 3 levels. Each with a varying number of seats available. 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24308-354F-4D0A-B8E4-94E8D23566D1}"/>
              </a:ext>
            </a:extLst>
          </p:cNvPr>
          <p:cNvGrpSpPr/>
          <p:nvPr/>
        </p:nvGrpSpPr>
        <p:grpSpPr>
          <a:xfrm>
            <a:off x="6530132" y="3040491"/>
            <a:ext cx="4897582" cy="3366764"/>
            <a:chOff x="6311273" y="3244334"/>
            <a:chExt cx="4897582" cy="336676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B3564E-EF05-4EE0-AB53-00E2978A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1273" y="3317032"/>
              <a:ext cx="4897582" cy="297552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0EAF0F-E5DB-4FB8-A7D0-92C4224EC86A}"/>
                </a:ext>
              </a:extLst>
            </p:cNvPr>
            <p:cNvSpPr txBox="1"/>
            <p:nvPr/>
          </p:nvSpPr>
          <p:spPr>
            <a:xfrm>
              <a:off x="6793643" y="6241766"/>
              <a:ext cx="129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Level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03C6B4-C623-4ECA-949B-ECCF0E79D4EC}"/>
                </a:ext>
              </a:extLst>
            </p:cNvPr>
            <p:cNvSpPr txBox="1"/>
            <p:nvPr/>
          </p:nvSpPr>
          <p:spPr>
            <a:xfrm>
              <a:off x="9141118" y="6241766"/>
              <a:ext cx="129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Level 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DE30C-8A3E-4268-BE8A-E801FD4546C2}"/>
                </a:ext>
              </a:extLst>
            </p:cNvPr>
            <p:cNvSpPr txBox="1"/>
            <p:nvPr/>
          </p:nvSpPr>
          <p:spPr>
            <a:xfrm>
              <a:off x="9141118" y="3244334"/>
              <a:ext cx="129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Level 3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7BA6DEC-C21B-48DC-8B3A-E5AF05BD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46" y="5275832"/>
            <a:ext cx="2004645" cy="10066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E2063E-34DE-4F38-A17E-6F875DE91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0" y="2831481"/>
            <a:ext cx="1810969" cy="1195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B06DF-5F1E-4D54-9E3E-8EF2D3BC2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50" y="4216606"/>
            <a:ext cx="1810969" cy="9712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95D47E-C52E-4FB1-BCB7-0FB8AF10DED4}"/>
              </a:ext>
            </a:extLst>
          </p:cNvPr>
          <p:cNvSpPr txBox="1"/>
          <p:nvPr/>
        </p:nvSpPr>
        <p:spPr>
          <a:xfrm>
            <a:off x="3564559" y="4016625"/>
            <a:ext cx="12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Level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378A8-E952-4708-983A-369D264217C7}"/>
              </a:ext>
            </a:extLst>
          </p:cNvPr>
          <p:cNvSpPr txBox="1"/>
          <p:nvPr/>
        </p:nvSpPr>
        <p:spPr>
          <a:xfrm>
            <a:off x="3566110" y="5091166"/>
            <a:ext cx="12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Level 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A44BE7-E495-4426-AE2C-0BBC9088A162}"/>
              </a:ext>
            </a:extLst>
          </p:cNvPr>
          <p:cNvGrpSpPr/>
          <p:nvPr/>
        </p:nvGrpSpPr>
        <p:grpSpPr>
          <a:xfrm>
            <a:off x="2679456" y="2745152"/>
            <a:ext cx="3313651" cy="1297288"/>
            <a:chOff x="2706742" y="3038855"/>
            <a:chExt cx="3313651" cy="129728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41E9E9-E7F8-477A-BC61-BD2D4063C5DC}"/>
                </a:ext>
              </a:extLst>
            </p:cNvPr>
            <p:cNvSpPr txBox="1"/>
            <p:nvPr/>
          </p:nvSpPr>
          <p:spPr>
            <a:xfrm>
              <a:off x="3513294" y="3038855"/>
              <a:ext cx="129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Level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5E5F59-E18A-495A-8D5C-14D5C5AE8BE1}"/>
                </a:ext>
              </a:extLst>
            </p:cNvPr>
            <p:cNvSpPr txBox="1"/>
            <p:nvPr/>
          </p:nvSpPr>
          <p:spPr>
            <a:xfrm>
              <a:off x="2706742" y="3412813"/>
              <a:ext cx="33136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dirty="0"/>
                <a:t>Entrance and Exit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dirty="0"/>
                <a:t>2 pair seating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dirty="0"/>
                <a:t>1 4-chair table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67371EA-1557-4343-BC35-01DFCEB56AD8}"/>
              </a:ext>
            </a:extLst>
          </p:cNvPr>
          <p:cNvSpPr txBox="1"/>
          <p:nvPr/>
        </p:nvSpPr>
        <p:spPr>
          <a:xfrm>
            <a:off x="2671905" y="4385957"/>
            <a:ext cx="331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6 self-study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2 4-chair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5C0631-1E3F-4DA9-B181-C977383F3841}"/>
              </a:ext>
            </a:extLst>
          </p:cNvPr>
          <p:cNvSpPr txBox="1"/>
          <p:nvPr/>
        </p:nvSpPr>
        <p:spPr>
          <a:xfrm>
            <a:off x="2671905" y="5460498"/>
            <a:ext cx="331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4 self-study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1 pair seating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1 4-chair table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547615-6F1E-4193-8C92-988A5F3AC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932" y="298971"/>
            <a:ext cx="3821425" cy="29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26CDFF-38F3-4539-9CCE-3C2F5ED0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911" y="526676"/>
            <a:ext cx="5640575" cy="3516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4BB98-3839-44F6-A758-3D42BB831B66}"/>
              </a:ext>
            </a:extLst>
          </p:cNvPr>
          <p:cNvSpPr txBox="1"/>
          <p:nvPr/>
        </p:nvSpPr>
        <p:spPr>
          <a:xfrm>
            <a:off x="6273177" y="3429000"/>
            <a:ext cx="15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Individual</a:t>
            </a:r>
          </a:p>
          <a:p>
            <a:pPr algn="ctr"/>
            <a:r>
              <a:rPr lang="en-SG" dirty="0"/>
              <a:t>(Self-study)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AB336-C6AD-496F-8D8A-EA665D5F24D3}"/>
              </a:ext>
            </a:extLst>
          </p:cNvPr>
          <p:cNvSpPr txBox="1"/>
          <p:nvPr/>
        </p:nvSpPr>
        <p:spPr>
          <a:xfrm>
            <a:off x="8348444" y="3429000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Pairs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45659B-F28F-4F14-A553-5854046D80CF}"/>
              </a:ext>
            </a:extLst>
          </p:cNvPr>
          <p:cNvSpPr txBox="1"/>
          <p:nvPr/>
        </p:nvSpPr>
        <p:spPr>
          <a:xfrm>
            <a:off x="10130096" y="3429000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Groups of 4</a:t>
            </a:r>
          </a:p>
        </p:txBody>
      </p:sp>
      <p:sp>
        <p:nvSpPr>
          <p:cNvPr id="37" name="Title 1" descr="title">
            <a:extLst>
              <a:ext uri="{FF2B5EF4-FFF2-40B4-BE49-F238E27FC236}">
                <a16:creationId xmlns:a16="http://schemas.microsoft.com/office/drawing/2014/main" id="{C6BA0856-EAEF-4432-B62E-68FD6B4B6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296" y="526677"/>
            <a:ext cx="4600209" cy="2156181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Starting at the front desk entrance, the model generates entities representing our different study groups. They then look for seats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672C0D-445E-4C11-A30F-97EFA997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1" y="3184120"/>
            <a:ext cx="4476262" cy="25578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BFFEBB-CBE9-40ED-9805-24B5127BB31D}"/>
              </a:ext>
            </a:extLst>
          </p:cNvPr>
          <p:cNvSpPr txBox="1"/>
          <p:nvPr/>
        </p:nvSpPr>
        <p:spPr>
          <a:xfrm>
            <a:off x="7587506" y="96849"/>
            <a:ext cx="26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Model Representations</a:t>
            </a:r>
          </a:p>
        </p:txBody>
      </p:sp>
      <p:sp>
        <p:nvSpPr>
          <p:cNvPr id="39" name="Title 1" descr="title">
            <a:extLst>
              <a:ext uri="{FF2B5EF4-FFF2-40B4-BE49-F238E27FC236}">
                <a16:creationId xmlns:a16="http://schemas.microsoft.com/office/drawing/2014/main" id="{B51523D6-5197-4BAB-B53A-7374E616DB8E}"/>
              </a:ext>
            </a:extLst>
          </p:cNvPr>
          <p:cNvSpPr txBox="1">
            <a:spLocks/>
          </p:cNvSpPr>
          <p:nvPr/>
        </p:nvSpPr>
        <p:spPr>
          <a:xfrm>
            <a:off x="6515113" y="4605556"/>
            <a:ext cx="5446732" cy="1308461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If they cannot find a seat, they then leave through the exit.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2A5879-C475-4439-A101-7860DCC4A972}"/>
              </a:ext>
            </a:extLst>
          </p:cNvPr>
          <p:cNvCxnSpPr>
            <a:cxnSpLocks/>
          </p:cNvCxnSpPr>
          <p:nvPr/>
        </p:nvCxnSpPr>
        <p:spPr>
          <a:xfrm flipH="1" flipV="1">
            <a:off x="3675723" y="4544755"/>
            <a:ext cx="2597454" cy="729732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85B6AF-6AB2-4070-8A4B-35EBDBE7CAFE}"/>
              </a:ext>
            </a:extLst>
          </p:cNvPr>
          <p:cNvSpPr txBox="1"/>
          <p:nvPr/>
        </p:nvSpPr>
        <p:spPr>
          <a:xfrm>
            <a:off x="1282069" y="3502794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B050"/>
                </a:solidFill>
              </a:rPr>
              <a:t>Librarian </a:t>
            </a:r>
          </a:p>
        </p:txBody>
      </p:sp>
    </p:spTree>
    <p:extLst>
      <p:ext uri="{BB962C8B-B14F-4D97-AF65-F5344CB8AC3E}">
        <p14:creationId xmlns:p14="http://schemas.microsoft.com/office/powerpoint/2010/main" val="335701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82BBE-E6D1-44EB-AB7C-807147A7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9" y="319880"/>
            <a:ext cx="2443707" cy="2604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BA705-2DEA-4928-A963-94A5174A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81" y="319880"/>
            <a:ext cx="3170668" cy="26042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CBABA6-A711-4241-BC21-BD7AF076B798}"/>
              </a:ext>
            </a:extLst>
          </p:cNvPr>
          <p:cNvGrpSpPr/>
          <p:nvPr/>
        </p:nvGrpSpPr>
        <p:grpSpPr>
          <a:xfrm>
            <a:off x="7830047" y="319879"/>
            <a:ext cx="4094475" cy="2604279"/>
            <a:chOff x="7849728" y="3770809"/>
            <a:chExt cx="4449656" cy="25117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F6971F-8AB7-44E4-AC95-36B380BD5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840"/>
            <a:stretch/>
          </p:blipFill>
          <p:spPr>
            <a:xfrm>
              <a:off x="7849728" y="3770809"/>
              <a:ext cx="2279694" cy="25117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49CEBD-4521-47EF-A99C-3C6967808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46674" y="3770810"/>
              <a:ext cx="2052710" cy="251170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EC1D701-0EE4-403C-AE10-844EFD72319D}"/>
              </a:ext>
            </a:extLst>
          </p:cNvPr>
          <p:cNvSpPr txBox="1"/>
          <p:nvPr/>
        </p:nvSpPr>
        <p:spPr>
          <a:xfrm>
            <a:off x="1276944" y="4576666"/>
            <a:ext cx="15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Individual</a:t>
            </a:r>
          </a:p>
          <a:p>
            <a:pPr algn="ctr"/>
            <a:r>
              <a:rPr lang="en-SG" dirty="0"/>
              <a:t>(Self-study)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94B91-A73F-4A51-9621-8DDAD25BAC06}"/>
              </a:ext>
            </a:extLst>
          </p:cNvPr>
          <p:cNvSpPr txBox="1"/>
          <p:nvPr/>
        </p:nvSpPr>
        <p:spPr>
          <a:xfrm>
            <a:off x="4856211" y="4576666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Pairs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07753-E4BA-4D8C-94FE-8F642668BEA2}"/>
              </a:ext>
            </a:extLst>
          </p:cNvPr>
          <p:cNvSpPr txBox="1"/>
          <p:nvPr/>
        </p:nvSpPr>
        <p:spPr>
          <a:xfrm>
            <a:off x="9276460" y="4530499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Groups of 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D13C76-B7C5-4055-B9EF-DA4BF80B40BE}"/>
              </a:ext>
            </a:extLst>
          </p:cNvPr>
          <p:cNvCxnSpPr/>
          <p:nvPr/>
        </p:nvCxnSpPr>
        <p:spPr>
          <a:xfrm flipV="1">
            <a:off x="2079472" y="3107095"/>
            <a:ext cx="0" cy="1341120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21C5CD-6717-46B8-990F-F771950246E6}"/>
              </a:ext>
            </a:extLst>
          </p:cNvPr>
          <p:cNvCxnSpPr/>
          <p:nvPr/>
        </p:nvCxnSpPr>
        <p:spPr>
          <a:xfrm flipV="1">
            <a:off x="5628215" y="3035560"/>
            <a:ext cx="0" cy="1341120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EBA6-93B5-43F4-81C3-78EE37FEB583}"/>
              </a:ext>
            </a:extLst>
          </p:cNvPr>
          <p:cNvCxnSpPr>
            <a:cxnSpLocks/>
          </p:cNvCxnSpPr>
          <p:nvPr/>
        </p:nvCxnSpPr>
        <p:spPr>
          <a:xfrm flipH="1" flipV="1">
            <a:off x="9041363" y="3035560"/>
            <a:ext cx="994301" cy="1341120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 descr="title">
            <a:extLst>
              <a:ext uri="{FF2B5EF4-FFF2-40B4-BE49-F238E27FC236}">
                <a16:creationId xmlns:a16="http://schemas.microsoft.com/office/drawing/2014/main" id="{C319DADE-0BBA-4ED3-A30C-FBFA9C7B9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455" y="5816134"/>
            <a:ext cx="11677090" cy="72198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The Students, starting at Level 1, look for the closest available seat suitable for their use case. (individuals look for single seats, pairs look for pair seating, groups of 4 take tables)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Once they are done studying, they leave, and the seat becomes available for the next student(s) to come along.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220A1E-A74F-4204-84D5-11511A378CCB}"/>
              </a:ext>
            </a:extLst>
          </p:cNvPr>
          <p:cNvCxnSpPr>
            <a:cxnSpLocks/>
          </p:cNvCxnSpPr>
          <p:nvPr/>
        </p:nvCxnSpPr>
        <p:spPr>
          <a:xfrm flipV="1">
            <a:off x="10035663" y="3035560"/>
            <a:ext cx="759204" cy="134112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17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175" y="1459992"/>
            <a:ext cx="6592824" cy="2852737"/>
          </a:xfrm>
        </p:spPr>
        <p:txBody>
          <a:bodyPr/>
          <a:lstStyle/>
          <a:p>
            <a:r>
              <a:rPr lang="en-US" dirty="0"/>
              <a:t>Model Details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C1DA4-BFB1-42C3-9ED0-970371E8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28" y="5001210"/>
            <a:ext cx="2971148" cy="1408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7333E-FF58-421F-BB88-D09E1DC8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27" y="1063856"/>
            <a:ext cx="2967478" cy="2080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1678F-3260-4BA9-9958-F931CC8D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57" y="3144297"/>
            <a:ext cx="2971148" cy="1856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E35A3B-8A84-45F3-A676-397DE85B2C9B}"/>
              </a:ext>
            </a:extLst>
          </p:cNvPr>
          <p:cNvSpPr txBox="1"/>
          <p:nvPr/>
        </p:nvSpPr>
        <p:spPr>
          <a:xfrm>
            <a:off x="1557488" y="277400"/>
            <a:ext cx="15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Internal </a:t>
            </a:r>
            <a:r>
              <a:rPr lang="en-SG" dirty="0" err="1"/>
              <a:t>Simio</a:t>
            </a:r>
            <a:r>
              <a:rPr lang="en-SG" dirty="0"/>
              <a:t> Logic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EC356F-896A-4788-9B22-3F086606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715" y="2788116"/>
            <a:ext cx="4931524" cy="3792484"/>
          </a:xfrm>
          <a:prstGeom prst="rect">
            <a:avLst/>
          </a:prstGeom>
        </p:spPr>
      </p:pic>
      <p:sp>
        <p:nvSpPr>
          <p:cNvPr id="14" name="Title 1" descr="title">
            <a:extLst>
              <a:ext uri="{FF2B5EF4-FFF2-40B4-BE49-F238E27FC236}">
                <a16:creationId xmlns:a16="http://schemas.microsoft.com/office/drawing/2014/main" id="{4C2F2FC8-6445-49E6-A089-F919CDA76CAE}"/>
              </a:ext>
            </a:extLst>
          </p:cNvPr>
          <p:cNvSpPr txBox="1">
            <a:spLocks/>
          </p:cNvSpPr>
          <p:nvPr/>
        </p:nvSpPr>
        <p:spPr>
          <a:xfrm>
            <a:off x="5234255" y="277400"/>
            <a:ext cx="5813190" cy="2156181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tx1"/>
                </a:solidFill>
              </a:rPr>
              <a:t>By building an internal logic within Simio, we modelled the behavior of students and how they move within the space to find their seats.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0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2FA930-270E-463E-BDBF-2AB982FE0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20" y="376292"/>
            <a:ext cx="9922100" cy="6142252"/>
          </a:xfrm>
          <a:prstGeom prst="rect">
            <a:avLst/>
          </a:prstGeom>
        </p:spPr>
      </p:pic>
      <p:sp>
        <p:nvSpPr>
          <p:cNvPr id="10" name="Title 1" descr="title">
            <a:extLst>
              <a:ext uri="{FF2B5EF4-FFF2-40B4-BE49-F238E27FC236}">
                <a16:creationId xmlns:a16="http://schemas.microsoft.com/office/drawing/2014/main" id="{81EF3C7B-D8C8-4EA4-A0A4-511DAD646725}"/>
              </a:ext>
            </a:extLst>
          </p:cNvPr>
          <p:cNvSpPr txBox="1">
            <a:spLocks/>
          </p:cNvSpPr>
          <p:nvPr/>
        </p:nvSpPr>
        <p:spPr>
          <a:xfrm>
            <a:off x="845701" y="740186"/>
            <a:ext cx="4877018" cy="2156181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As the model is run, the system tracks each student entity and seat server, from which we can generate useable data of the students’ utilization of the space.</a:t>
            </a:r>
          </a:p>
        </p:txBody>
      </p:sp>
    </p:spTree>
    <p:extLst>
      <p:ext uri="{BB962C8B-B14F-4D97-AF65-F5344CB8AC3E}">
        <p14:creationId xmlns:p14="http://schemas.microsoft.com/office/powerpoint/2010/main" val="18794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413224"/>
      </a:dk2>
      <a:lt2>
        <a:srgbClr val="E2E8E8"/>
      </a:lt2>
      <a:accent1>
        <a:srgbClr val="C69996"/>
      </a:accent1>
      <a:accent2>
        <a:srgbClr val="BA9B7F"/>
      </a:accent2>
      <a:accent3>
        <a:srgbClr val="A9A580"/>
      </a:accent3>
      <a:accent4>
        <a:srgbClr val="99AA74"/>
      </a:accent4>
      <a:accent5>
        <a:srgbClr val="8DAC82"/>
      </a:accent5>
      <a:accent6>
        <a:srgbClr val="78AF80"/>
      </a:accent6>
      <a:hlink>
        <a:srgbClr val="578D91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575C36-314A-42CB-9114-6E0CE4AB27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359</TotalTime>
  <Words>1597</Words>
  <Application>Microsoft Office PowerPoint</Application>
  <PresentationFormat>Widescreen</PresentationFormat>
  <Paragraphs>141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Meiryo</vt:lpstr>
      <vt:lpstr>Arial</vt:lpstr>
      <vt:lpstr>Arial</vt:lpstr>
      <vt:lpstr>Calibri</vt:lpstr>
      <vt:lpstr>Calibri Light</vt:lpstr>
      <vt:lpstr>Cambria Math</vt:lpstr>
      <vt:lpstr>Corbel</vt:lpstr>
      <vt:lpstr>Office Theme</vt:lpstr>
      <vt:lpstr>SketchLinesVTI</vt:lpstr>
      <vt:lpstr>Study Room Modelling</vt:lpstr>
      <vt:lpstr>Our Group sought to model the utilization of study facilities by students in their institutions, specifically in SUTD.</vt:lpstr>
      <vt:lpstr>Using Simio, we create a model of study rooms and how students' groups of different sizes could utilize spaces available.     *The model’s logic can be easily scaled to match any real place and accurately model them</vt:lpstr>
      <vt:lpstr>Like SUTD’s Library, our model has 3 levels. Each with a varying number of seats available. </vt:lpstr>
      <vt:lpstr>Starting at the front desk entrance, the model generates entities representing our different study groups. They then look for seats</vt:lpstr>
      <vt:lpstr>The Students, starting at Level 1, look for the closest available seat suitable for their use case. (individuals look for single seats, pairs look for pair seating, groups of 4 take tables)  Once they are done studying, they leave, and the seat becomes available for the next student(s) to come along.</vt:lpstr>
      <vt:lpstr>Model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Performance</vt:lpstr>
      <vt:lpstr>University is one of the most valuable experiences of our lives. </vt:lpstr>
      <vt:lpstr>Moving on to our Model Output Statistical Analysis</vt:lpstr>
      <vt:lpstr>Terminating Simulation</vt:lpstr>
      <vt:lpstr>Approach</vt:lpstr>
      <vt:lpstr>PowerPoint Presentation</vt:lpstr>
      <vt:lpstr>PowerPoint Presentation</vt:lpstr>
      <vt:lpstr>PowerPoint Presentation</vt:lpstr>
      <vt:lpstr>Question2: How many new seats should be added so that the number of group 2 and 4 students being rejected will not exceed 5 with current confidence level and accuracy?</vt:lpstr>
      <vt:lpstr>PowerPoint Presentation</vt:lpstr>
      <vt:lpstr>PowerPoint Presentation</vt:lpstr>
      <vt:lpstr>PowerPoint Presentation</vt:lpstr>
      <vt:lpstr>System comparison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Room Optimization</dc:title>
  <dc:creator>Ryan Wong</dc:creator>
  <cp:lastModifiedBy>Student - Chi Ziheng</cp:lastModifiedBy>
  <cp:revision>27</cp:revision>
  <dcterms:created xsi:type="dcterms:W3CDTF">2020-12-09T15:32:34Z</dcterms:created>
  <dcterms:modified xsi:type="dcterms:W3CDTF">2020-12-15T04:31:49Z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